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24" r:id="rId2"/>
    <p:sldId id="273" r:id="rId3"/>
    <p:sldId id="300" r:id="rId4"/>
    <p:sldId id="301" r:id="rId5"/>
    <p:sldId id="302" r:id="rId6"/>
    <p:sldId id="306" r:id="rId7"/>
    <p:sldId id="307" r:id="rId8"/>
    <p:sldId id="303" r:id="rId9"/>
    <p:sldId id="304" r:id="rId10"/>
    <p:sldId id="305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298" r:id="rId25"/>
    <p:sldId id="299" r:id="rId26"/>
    <p:sldId id="321" r:id="rId27"/>
    <p:sldId id="322" r:id="rId28"/>
    <p:sldId id="323" r:id="rId2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0000"/>
    <a:srgbClr val="8FA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36686" autoAdjust="0"/>
  </p:normalViewPr>
  <p:slideViewPr>
    <p:cSldViewPr showGuides="1">
      <p:cViewPr>
        <p:scale>
          <a:sx n="100" d="100"/>
          <a:sy n="100" d="100"/>
        </p:scale>
        <p:origin x="1278" y="3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910DE-52B2-414B-90D3-64707217F7DD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7EB9-5C93-43B4-9435-922061AB04B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27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4912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203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36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21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939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904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44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90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496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47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5226-47BF-49C6-8CF9-BF1E1387CA99}" type="datetimeFigureOut">
              <a:rPr lang="pt-BR" smtClean="0"/>
              <a:t>25/03/2019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8F78-813E-44E4-A711-1DD15730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8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jpeg"/><Relationship Id="rId7" Type="http://schemas.openxmlformats.org/officeDocument/2006/relationships/image" Target="../media/image49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3.jpe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1F497D">
                    <a:lumMod val="75000"/>
                  </a:srgbClr>
                </a:solidFill>
                <a:latin typeface="BankGothic Lt BT" pitchFamily="34" charset="0"/>
              </a:rPr>
              <a:t>Curso de ANSYS</a:t>
            </a:r>
            <a:endParaRPr lang="pt-BR" sz="2800" b="1" dirty="0">
              <a:solidFill>
                <a:srgbClr val="1F497D">
                  <a:lumMod val="75000"/>
                </a:srgbClr>
              </a:solidFill>
              <a:latin typeface="BankGothic Lt BT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3075057"/>
            <a:ext cx="9144000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1F497D">
                    <a:lumMod val="75000"/>
                  </a:srgbClr>
                </a:solidFill>
                <a:latin typeface="BankGothic Lt BT" pitchFamily="34" charset="0"/>
              </a:rPr>
              <a:t>AULA </a:t>
            </a:r>
            <a:r>
              <a:rPr lang="pt-BR" sz="4000" b="1" dirty="0" smtClean="0">
                <a:solidFill>
                  <a:srgbClr val="1F497D">
                    <a:lumMod val="75000"/>
                  </a:srgbClr>
                </a:solidFill>
                <a:latin typeface="BankGothic Lt BT" pitchFamily="34" charset="0"/>
              </a:rPr>
              <a:t>03.B</a:t>
            </a:r>
            <a:endParaRPr lang="pt-BR" sz="4000" b="1" dirty="0">
              <a:solidFill>
                <a:srgbClr val="1F497D">
                  <a:lumMod val="75000"/>
                </a:srgbClr>
              </a:solidFill>
              <a:latin typeface="BankGothic Lt BT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5805264"/>
            <a:ext cx="9144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prstClr val="white">
                    <a:lumMod val="50000"/>
                  </a:prstClr>
                </a:solidFill>
                <a:latin typeface="BankGothic Lt BT" pitchFamily="34" charset="0"/>
              </a:rPr>
              <a:t>AUTOR: Felipe Barbosa Teixeira</a:t>
            </a:r>
            <a:endParaRPr lang="pt-BR" sz="2400" b="1" dirty="0">
              <a:solidFill>
                <a:prstClr val="white">
                  <a:lumMod val="50000"/>
                </a:prstClr>
              </a:solidFill>
              <a:latin typeface="BankGothic Lt BT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555776" y="6279703"/>
            <a:ext cx="658822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prstClr val="white">
                    <a:lumMod val="50000"/>
                  </a:prstClr>
                </a:solidFill>
                <a:latin typeface="Arial Narrow" panose="020B0606020202030204" pitchFamily="34" charset="0"/>
              </a:rPr>
              <a:t>felipebarbosateixeira@gmail.com</a:t>
            </a:r>
            <a:endParaRPr lang="pt-BR" dirty="0">
              <a:solidFill>
                <a:prstClr val="white">
                  <a:lumMod val="50000"/>
                </a:prstClr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0" y="683404"/>
            <a:ext cx="91440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>
                    <a:lumMod val="50000"/>
                  </a:prstClr>
                </a:solidFill>
                <a:latin typeface="BankGothic Lt BT" pitchFamily="34" charset="0"/>
              </a:rPr>
              <a:t>UFES, </a:t>
            </a:r>
            <a:r>
              <a:rPr lang="pt-BR" b="1" dirty="0" smtClean="0">
                <a:solidFill>
                  <a:prstClr val="white">
                    <a:lumMod val="50000"/>
                  </a:prstClr>
                </a:solidFill>
                <a:latin typeface="BankGothic Lt BT" pitchFamily="34" charset="0"/>
              </a:rPr>
              <a:t>2019/1</a:t>
            </a:r>
            <a:endParaRPr lang="pt-BR" b="1" dirty="0">
              <a:solidFill>
                <a:prstClr val="white">
                  <a:lumMod val="50000"/>
                </a:prstClr>
              </a:solidFill>
              <a:latin typeface="BankGothic Lt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" y="1459230"/>
            <a:ext cx="7604760" cy="393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323528" y="836712"/>
            <a:ext cx="194421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“</a:t>
            </a:r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Cross-sections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”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1187624" y="3771788"/>
            <a:ext cx="7920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1043608" y="3241854"/>
            <a:ext cx="36004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065124" y="4407889"/>
            <a:ext cx="2642780" cy="371143"/>
          </a:xfrm>
          <a:prstGeom prst="ellipse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23528" y="5589240"/>
            <a:ext cx="4968552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Preprocessor &gt; Sections &gt; Shell &gt; Lay-up &gt; Add / Edit</a:t>
            </a:r>
            <a:endParaRPr lang="pt-BR" sz="1600" b="1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2665562" y="3079629"/>
            <a:ext cx="1388853" cy="56934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00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090612"/>
            <a:ext cx="750570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11560" y="980728"/>
            <a:ext cx="212423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Criação Indireta de Nós &amp; Elementos</a:t>
            </a:r>
            <a:endParaRPr lang="pt-BR" sz="2000" b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53690" y="4869160"/>
            <a:ext cx="110364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SOLID MODEL</a:t>
            </a:r>
            <a:endParaRPr lang="pt-BR" sz="16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051720" y="4746048"/>
            <a:ext cx="136815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Arial Black" panose="020B0A04020102020204" pitchFamily="34" charset="0"/>
              </a:rPr>
              <a:t>FINITE ELEMENT MODEL</a:t>
            </a:r>
            <a:endParaRPr lang="pt-BR" sz="160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Conector de seta reta 7"/>
          <p:cNvCxnSpPr>
            <a:endCxn id="7" idx="1"/>
          </p:cNvCxnSpPr>
          <p:nvPr/>
        </p:nvCxnSpPr>
        <p:spPr>
          <a:xfrm>
            <a:off x="1357331" y="5161546"/>
            <a:ext cx="69438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0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79" y="1053492"/>
            <a:ext cx="6662241" cy="475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27584" y="3573016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590219" y="2841902"/>
            <a:ext cx="864096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AREA</a:t>
            </a:r>
            <a:endParaRPr lang="pt-BR" sz="1400" b="1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483768" y="3711515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674878" y="1772816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364088" y="1788241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084168" y="4149080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7706848" y="3700741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980086" y="5157192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779912" y="1495817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6783" y="2492896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211960" y="4725144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7914391" y="3118901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444125" y="4290422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644008" y="5877272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3491880" y="2065240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528655" y="692696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rgbClr val="FF00FF"/>
                </a:solidFill>
                <a:latin typeface="Arial Narrow" panose="020B0606020202030204" pitchFamily="34" charset="0"/>
              </a:rPr>
              <a:t>KEYPOINT</a:t>
            </a:r>
            <a:endParaRPr lang="pt-BR" sz="1200">
              <a:solidFill>
                <a:srgbClr val="FF00FF"/>
              </a:solidFill>
              <a:latin typeface="Arial Narrow" panose="020B060602020203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539552" y="2966198"/>
            <a:ext cx="864096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611560" y="980728"/>
            <a:ext cx="144016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Solid Model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458167" y="5269200"/>
            <a:ext cx="1026865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Criação de áreas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" name="Chave esquerda 1"/>
          <p:cNvSpPr/>
          <p:nvPr/>
        </p:nvSpPr>
        <p:spPr>
          <a:xfrm>
            <a:off x="1674878" y="5009174"/>
            <a:ext cx="232826" cy="1227938"/>
          </a:xfrm>
          <a:prstGeom prst="leftBrace">
            <a:avLst>
              <a:gd name="adj1" fmla="val 5279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942661" y="5013176"/>
            <a:ext cx="18722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KEYPOINTS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1907704" y="5453866"/>
            <a:ext cx="18722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LINES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1907704" y="5944820"/>
            <a:ext cx="18722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DIRETA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1907704" y="4523442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a partir de...</a:t>
            </a:r>
            <a:endParaRPr lang="pt-BR" sz="1600" i="1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84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 animBg="1"/>
      <p:bldP spid="2" grpId="0" animBg="1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11560" y="980728"/>
            <a:ext cx="144016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Solid Model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187626" y="1772816"/>
            <a:ext cx="129614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KEYPOINT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187625" y="2884874"/>
            <a:ext cx="129614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LINE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87624" y="4704846"/>
            <a:ext cx="129614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AREA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626692" y="1818982"/>
            <a:ext cx="612177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ENTIDADE MÍNIMA (PONTUAL, SEM DIMENSÃO)</a:t>
            </a:r>
            <a:endParaRPr lang="pt-BR" sz="14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626692" y="2930882"/>
            <a:ext cx="612177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UNIDIMENSIONAL (2 KEYPOINTS DISTINTOS)</a:t>
            </a:r>
            <a:endParaRPr lang="pt-BR" sz="14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626692" y="4751012"/>
            <a:ext cx="612177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BIDIMENSIONAL (</a:t>
            </a:r>
            <a:r>
              <a:rPr lang="en-US" sz="1400" smtClean="0">
                <a:solidFill>
                  <a:srgbClr val="FF0000"/>
                </a:solidFill>
                <a:latin typeface="Arial Black" panose="020B0A04020102020204" pitchFamily="34" charset="0"/>
              </a:rPr>
              <a:t>n</a:t>
            </a:r>
            <a:r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LINES, </a:t>
            </a:r>
            <a:r>
              <a:rPr lang="en-US" sz="1400" smtClean="0">
                <a:solidFill>
                  <a:srgbClr val="FF0000"/>
                </a:solidFill>
                <a:latin typeface="Arial Black" panose="020B0A04020102020204" pitchFamily="34" charset="0"/>
              </a:rPr>
              <a:t>n</a:t>
            </a:r>
            <a:r>
              <a:rPr 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KEYPOINTS)</a:t>
            </a:r>
            <a:endParaRPr lang="pt-BR" sz="14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2290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94585" b="37628"/>
          <a:stretch/>
        </p:blipFill>
        <p:spPr bwMode="auto">
          <a:xfrm>
            <a:off x="7668342" y="1823790"/>
            <a:ext cx="225591" cy="29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9" t="17023" r="67026" b="13616"/>
          <a:stretch/>
        </p:blipFill>
        <p:spPr bwMode="auto">
          <a:xfrm rot="2296685">
            <a:off x="7770596" y="2139129"/>
            <a:ext cx="396816" cy="163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27425" y="3814909"/>
            <a:ext cx="2083158" cy="235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11560" y="980728"/>
            <a:ext cx="309634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Criação a partir de Keypoints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7584" y="1492761"/>
            <a:ext cx="424847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NOVAS LINHAS AUTOMATICAMENTE CRIADAS</a:t>
            </a:r>
            <a:endParaRPr lang="pt-BR" sz="12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87"/>
          <a:stretch/>
        </p:blipFill>
        <p:spPr bwMode="auto">
          <a:xfrm>
            <a:off x="45720" y="2204864"/>
            <a:ext cx="9052560" cy="267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8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7"/>
          <a:stretch/>
        </p:blipFill>
        <p:spPr bwMode="auto">
          <a:xfrm>
            <a:off x="45720" y="2614864"/>
            <a:ext cx="9052560" cy="162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11560" y="980728"/>
            <a:ext cx="26642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Criação a partir de Lines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27584" y="1492761"/>
            <a:ext cx="273630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KEYPOINTS PRÉ-EXISTENTES</a:t>
            </a:r>
            <a:endParaRPr lang="pt-BR" sz="12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4" descr="http://www.writeforhr.com/wp-content/uploads/2010/04/Think-Positive-300x29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4941168"/>
            <a:ext cx="1428750" cy="14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827584" y="1768229"/>
            <a:ext cx="374441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NOVAS LINHAS </a:t>
            </a:r>
            <a:r>
              <a:rPr lang="en-US" sz="1200" smtClean="0">
                <a:solidFill>
                  <a:srgbClr val="FF0000"/>
                </a:solidFill>
                <a:latin typeface="Arial Black" panose="020B0A04020102020204" pitchFamily="34" charset="0"/>
              </a:rPr>
              <a:t>NÃO</a:t>
            </a:r>
            <a:r>
              <a: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lack" panose="020B0A04020102020204" pitchFamily="34" charset="0"/>
              </a:rPr>
              <a:t> SÃO CRIADAS</a:t>
            </a:r>
            <a:endParaRPr lang="pt-BR" sz="1200">
              <a:solidFill>
                <a:schemeClr val="tx1">
                  <a:lumMod val="50000"/>
                  <a:lumOff val="5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251784" y="5422329"/>
            <a:ext cx="16721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/>
                </a:solidFill>
                <a:latin typeface="Arial Black" panose="020B0A04020102020204" pitchFamily="34" charset="0"/>
              </a:rPr>
              <a:t>ORIENTAÇÃO DA PRIMEIRA LINHA:</a:t>
            </a:r>
            <a:endParaRPr lang="pt-BR" sz="12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7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21" y="1484784"/>
            <a:ext cx="424676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4" y="1484784"/>
            <a:ext cx="4044317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5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85" y="4221368"/>
            <a:ext cx="42340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3453738" y="836712"/>
            <a:ext cx="18722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FREE x MAPPED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3453738" y="1277402"/>
            <a:ext cx="187220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FINE x COARSE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11560" y="980728"/>
            <a:ext cx="26642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Classificação de Malhas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4" name="Chave esquerda 13"/>
          <p:cNvSpPr/>
          <p:nvPr/>
        </p:nvSpPr>
        <p:spPr>
          <a:xfrm>
            <a:off x="3453738" y="836712"/>
            <a:ext cx="232826" cy="779244"/>
          </a:xfrm>
          <a:prstGeom prst="leftBrace">
            <a:avLst>
              <a:gd name="adj1" fmla="val 5279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331640" y="2492896"/>
            <a:ext cx="167214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FINE</a:t>
            </a:r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, MAPPED</a:t>
            </a:r>
            <a:endParaRPr lang="pt-BR" sz="16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735928" y="5188980"/>
            <a:ext cx="167214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COARSE</a:t>
            </a:r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, MAPPED</a:t>
            </a:r>
            <a:endParaRPr lang="pt-BR" sz="16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343267" y="2348880"/>
            <a:ext cx="1024074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FINE</a:t>
            </a:r>
            <a:r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”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, FREE</a:t>
            </a:r>
            <a:endParaRPr lang="pt-BR" sz="160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9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ector de seta reta 31"/>
          <p:cNvCxnSpPr>
            <a:stCxn id="29" idx="2"/>
          </p:cNvCxnSpPr>
          <p:nvPr/>
        </p:nvCxnSpPr>
        <p:spPr>
          <a:xfrm>
            <a:off x="5758712" y="6309320"/>
            <a:ext cx="0" cy="36004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11560" y="980728"/>
            <a:ext cx="223224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Aplicação de Cargas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391648" y="2420888"/>
            <a:ext cx="1103641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SOLID MODEL</a:t>
            </a:r>
            <a:endParaRPr lang="pt-BR" sz="16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259392" y="4398203"/>
            <a:ext cx="136815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rgbClr val="0070C0"/>
                </a:solidFill>
                <a:latin typeface="Arial Black" panose="020B0A04020102020204" pitchFamily="34" charset="0"/>
              </a:rPr>
              <a:t>FINITE ELEMENT MODEL</a:t>
            </a:r>
            <a:endParaRPr lang="pt-BR" sz="160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have esquerda 7"/>
          <p:cNvSpPr/>
          <p:nvPr/>
        </p:nvSpPr>
        <p:spPr>
          <a:xfrm>
            <a:off x="2608612" y="1887249"/>
            <a:ext cx="232826" cy="1652051"/>
          </a:xfrm>
          <a:prstGeom prst="leftBrace">
            <a:avLst>
              <a:gd name="adj1" fmla="val 5279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have esquerda 8"/>
          <p:cNvSpPr/>
          <p:nvPr/>
        </p:nvSpPr>
        <p:spPr>
          <a:xfrm>
            <a:off x="2608612" y="4290190"/>
            <a:ext cx="232826" cy="1047021"/>
          </a:xfrm>
          <a:prstGeom prst="leftBrace">
            <a:avLst>
              <a:gd name="adj1" fmla="val 5279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2843808" y="1887249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KEYPOINTS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43808" y="2346154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LINES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843808" y="2801619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AREAS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843808" y="3259723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VOLUMES</a:t>
            </a:r>
            <a:endParaRPr lang="pt-BR" sz="16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841438" y="4290190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NODES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843808" y="5000767"/>
            <a:ext cx="1152128" cy="33855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/>
                </a:solidFill>
                <a:latin typeface="Arial Narrow" panose="020B0606020202030204" pitchFamily="34" charset="0"/>
              </a:rPr>
              <a:t>ELEMENTS</a:t>
            </a:r>
            <a:endParaRPr lang="pt-BR" sz="16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16386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76" y="908720"/>
            <a:ext cx="4351020" cy="135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4932645" y="2630612"/>
            <a:ext cx="1652131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Aplicar carga no </a:t>
            </a:r>
            <a:r>
              <a:rPr lang="en-US" sz="2000" i="1" smtClean="0">
                <a:solidFill>
                  <a:schemeClr val="tx1"/>
                </a:solidFill>
                <a:latin typeface="Arial Narrow" pitchFamily="34" charset="0"/>
              </a:rPr>
              <a:t>Solid Model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4932644" y="3827117"/>
            <a:ext cx="16521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Iniciar solução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4534573" y="4725599"/>
            <a:ext cx="244827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Transferir cargas para o </a:t>
            </a:r>
            <a:r>
              <a:rPr lang="en-US" sz="2000" i="1" smtClean="0">
                <a:solidFill>
                  <a:schemeClr val="tx1"/>
                </a:solidFill>
                <a:latin typeface="Arial Narrow" pitchFamily="34" charset="0"/>
              </a:rPr>
              <a:t>Finite Element Model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20" name="Conector angulado 19"/>
          <p:cNvCxnSpPr>
            <a:stCxn id="17" idx="2"/>
            <a:endCxn id="18" idx="1"/>
          </p:cNvCxnSpPr>
          <p:nvPr/>
        </p:nvCxnSpPr>
        <p:spPr>
          <a:xfrm rot="5400000">
            <a:off x="5001341" y="3269802"/>
            <a:ext cx="688674" cy="826067"/>
          </a:xfrm>
          <a:prstGeom prst="bentConnector4">
            <a:avLst>
              <a:gd name="adj1" fmla="val 35475"/>
              <a:gd name="adj2" fmla="val 12767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ector angulado 22"/>
          <p:cNvCxnSpPr>
            <a:stCxn id="18" idx="2"/>
            <a:endCxn id="19" idx="1"/>
          </p:cNvCxnSpPr>
          <p:nvPr/>
        </p:nvCxnSpPr>
        <p:spPr>
          <a:xfrm rot="5400000">
            <a:off x="4720485" y="4041316"/>
            <a:ext cx="852315" cy="1224137"/>
          </a:xfrm>
          <a:prstGeom prst="bentConnector4">
            <a:avLst>
              <a:gd name="adj1" fmla="val 29236"/>
              <a:gd name="adj2" fmla="val 11867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7063142" y="3094855"/>
            <a:ext cx="1948027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Substituição de cargas de mesma </a:t>
            </a:r>
            <a:r>
              <a:rPr lang="en-US" sz="2000" b="1" smtClean="0">
                <a:solidFill>
                  <a:srgbClr val="FF0000"/>
                </a:solidFill>
                <a:latin typeface="Arial Narrow" pitchFamily="34" charset="0"/>
              </a:rPr>
              <a:t>posição</a:t>
            </a:r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 e </a:t>
            </a:r>
            <a:r>
              <a:rPr lang="en-US" sz="2000" b="1" smtClean="0">
                <a:solidFill>
                  <a:srgbClr val="FF0000"/>
                </a:solidFill>
                <a:latin typeface="Arial Narrow" pitchFamily="34" charset="0"/>
              </a:rPr>
              <a:t>direção</a:t>
            </a:r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 aplicadas no </a:t>
            </a:r>
            <a:r>
              <a:rPr lang="en-US" sz="2000" i="1" smtClean="0">
                <a:solidFill>
                  <a:schemeClr val="tx1"/>
                </a:solidFill>
                <a:latin typeface="Arial Narrow" pitchFamily="34" charset="0"/>
              </a:rPr>
              <a:t>FEM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26" name="Conector angulado 25"/>
          <p:cNvCxnSpPr>
            <a:stCxn id="19" idx="3"/>
            <a:endCxn id="25" idx="2"/>
          </p:cNvCxnSpPr>
          <p:nvPr/>
        </p:nvCxnSpPr>
        <p:spPr>
          <a:xfrm flipV="1">
            <a:off x="6982845" y="4418294"/>
            <a:ext cx="1054311" cy="661248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7485335" y="2718009"/>
            <a:ext cx="1103641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rgbClr val="C00000"/>
                </a:solidFill>
                <a:latin typeface="Arial Black" panose="020B0A04020102020204" pitchFamily="34" charset="0"/>
              </a:rPr>
              <a:t>RISCO:</a:t>
            </a:r>
            <a:endParaRPr lang="pt-BR" sz="160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932646" y="5909210"/>
            <a:ext cx="165213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Solucionar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cxnSp>
        <p:nvCxnSpPr>
          <p:cNvPr id="30" name="Conector angulado 29"/>
          <p:cNvCxnSpPr>
            <a:stCxn id="19" idx="2"/>
            <a:endCxn id="29" idx="1"/>
          </p:cNvCxnSpPr>
          <p:nvPr/>
        </p:nvCxnSpPr>
        <p:spPr>
          <a:xfrm rot="5400000">
            <a:off x="5007788" y="5358344"/>
            <a:ext cx="675780" cy="826063"/>
          </a:xfrm>
          <a:prstGeom prst="bentConnector4">
            <a:avLst>
              <a:gd name="adj1" fmla="val 35198"/>
              <a:gd name="adj2" fmla="val 127673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35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5" grpId="0" animBg="1"/>
      <p:bldP spid="28" grpId="0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45257"/>
            <a:ext cx="2057400" cy="65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56261"/>
            <a:ext cx="51117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639495" y="2288070"/>
            <a:ext cx="432048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ScriptC" panose="00000400000000000000" pitchFamily="2" charset="0"/>
                <a:cs typeface="ScriptC" panose="00000400000000000000" pitchFamily="2" charset="0"/>
              </a:rPr>
              <a:t>q</a:t>
            </a:r>
            <a:endParaRPr lang="pt-BR" sz="2000" b="1">
              <a:solidFill>
                <a:srgbClr val="FF0000"/>
              </a:solidFill>
              <a:latin typeface="ScriptC" panose="00000400000000000000" pitchFamily="2" charset="0"/>
              <a:cs typeface="ScriptC" panose="000004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932040" y="4809392"/>
            <a:ext cx="432048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rgbClr val="FF0000"/>
                </a:solidFill>
                <a:latin typeface="ScriptC" panose="00000400000000000000" pitchFamily="2" charset="0"/>
                <a:cs typeface="ScriptC" panose="00000400000000000000" pitchFamily="2" charset="0"/>
              </a:rPr>
              <a:t>q</a:t>
            </a:r>
            <a:endParaRPr lang="pt-BR" sz="2000" b="1">
              <a:solidFill>
                <a:srgbClr val="FF0000"/>
              </a:solidFill>
              <a:latin typeface="ScriptC" panose="00000400000000000000" pitchFamily="2" charset="0"/>
              <a:cs typeface="ScriptC" panose="00000400000000000000" pitchFamily="2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28184" y="4885794"/>
            <a:ext cx="129614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DIREÇÃO: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11561" y="1876762"/>
            <a:ext cx="194421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Pressão em </a:t>
            </a:r>
            <a:r>
              <a:rPr lang="en-US" sz="2000" i="1" smtClean="0">
                <a:solidFill>
                  <a:schemeClr val="tx1"/>
                </a:solidFill>
                <a:latin typeface="Arial Narrow" pitchFamily="34" charset="0"/>
              </a:rPr>
              <a:t>lines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11560" y="4325034"/>
            <a:ext cx="202793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Pressão em </a:t>
            </a:r>
            <a:r>
              <a:rPr lang="en-US" sz="2000" i="1" smtClean="0">
                <a:solidFill>
                  <a:schemeClr val="tx1"/>
                </a:solidFill>
                <a:latin typeface="Arial Narrow" pitchFamily="34" charset="0"/>
              </a:rPr>
              <a:t>areas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516216" y="5261138"/>
            <a:ext cx="2304256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/>
                </a:solidFill>
                <a:latin typeface="Arial Narrow" panose="020B0606020202030204" pitchFamily="34" charset="0"/>
              </a:rPr>
              <a:t>Perpendicular à área</a:t>
            </a:r>
            <a:endParaRPr lang="pt-BR" sz="20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07904" y="2695273"/>
            <a:ext cx="129614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DIREÇÃO: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 flipH="1">
            <a:off x="5139262" y="2341329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611559" y="980728"/>
            <a:ext cx="245998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Cargas no </a:t>
            </a:r>
            <a:r>
              <a:rPr lang="en-US" sz="2000" b="1" i="1" smtClean="0">
                <a:solidFill>
                  <a:schemeClr val="tx1"/>
                </a:solidFill>
                <a:latin typeface="Arial Narrow" pitchFamily="34" charset="0"/>
              </a:rPr>
              <a:t>Solid Model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8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1" grpId="0"/>
      <p:bldP spid="14" grpId="0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71" y="1852626"/>
            <a:ext cx="2426380" cy="31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910575" y="5229200"/>
            <a:ext cx="766171" cy="36933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  <a:latin typeface="Arial Black" panose="020B0A04020102020204" pitchFamily="34" charset="0"/>
              </a:rPr>
              <a:t>OK!</a:t>
            </a:r>
            <a:endParaRPr lang="pt-BR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8434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28" y="1960808"/>
            <a:ext cx="865460" cy="293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215638" y="5229200"/>
            <a:ext cx="1031840" cy="36933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Arial Black" panose="020B0A04020102020204" pitchFamily="34" charset="0"/>
              </a:rPr>
              <a:t>ERRO!</a:t>
            </a:r>
            <a:endParaRPr lang="pt-BR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092280" y="4448145"/>
            <a:ext cx="504054" cy="2769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smtClean="0">
                <a:solidFill>
                  <a:srgbClr val="0000FF"/>
                </a:solidFill>
                <a:latin typeface="Arial Narrow" panose="020B0606020202030204" pitchFamily="34" charset="0"/>
              </a:rPr>
              <a:t>LINE</a:t>
            </a:r>
            <a:endParaRPr lang="pt-BR" sz="1200" b="1">
              <a:solidFill>
                <a:srgbClr val="0000FF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 flipV="1">
            <a:off x="6084168" y="2060848"/>
            <a:ext cx="1656184" cy="273630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6084168" y="2060848"/>
            <a:ext cx="1656184" cy="2736304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313441" y="980728"/>
            <a:ext cx="3960440" cy="70788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anose="020B0606020202030204" pitchFamily="34" charset="0"/>
              </a:rPr>
              <a:t>Carga transferida para a área 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(elementos de casca)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751338" y="980728"/>
            <a:ext cx="3960440" cy="70788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anose="020B0606020202030204" pitchFamily="34" charset="0"/>
              </a:rPr>
              <a:t>Carga </a:t>
            </a:r>
            <a:r>
              <a:rPr lang="en-US" sz="2000" b="1" smtClean="0">
                <a:solidFill>
                  <a:srgbClr val="FF0000"/>
                </a:solidFill>
                <a:latin typeface="Arial Narrow" panose="020B0606020202030204" pitchFamily="34" charset="0"/>
              </a:rPr>
              <a:t>não</a:t>
            </a:r>
            <a:r>
              <a:rPr lang="en-US" sz="2000" smtClean="0">
                <a:solidFill>
                  <a:schemeClr val="tx1"/>
                </a:solidFill>
                <a:latin typeface="Arial Narrow" panose="020B0606020202030204" pitchFamily="34" charset="0"/>
              </a:rPr>
              <a:t> transferida para linhas 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(elementos de barra)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812650" y="3501008"/>
            <a:ext cx="864096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AREA</a:t>
            </a:r>
            <a:endParaRPr lang="pt-BR" sz="1400" b="1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11560" y="5821898"/>
            <a:ext cx="129614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DIREÇÃO: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99592" y="6197242"/>
            <a:ext cx="3672408" cy="40011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chemeClr val="tx1"/>
                </a:solidFill>
                <a:latin typeface="Arial Narrow" panose="020B0606020202030204" pitchFamily="34" charset="0"/>
              </a:rPr>
              <a:t>Segue direção das áreas adjacentes</a:t>
            </a:r>
            <a:endParaRPr lang="pt-BR" sz="200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01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3" grpId="0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1026" name="Picture 2" descr="D:\Ansys\02 Curso\Aulas\04\bah00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" t="14326" r="6017" b="4347"/>
          <a:stretch/>
        </p:blipFill>
        <p:spPr bwMode="auto">
          <a:xfrm>
            <a:off x="251520" y="692696"/>
            <a:ext cx="5503334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Ansys\02 Curso\Aulas\04\bah00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4" t="5260" r="23102" b="5113"/>
          <a:stretch/>
        </p:blipFill>
        <p:spPr bwMode="auto">
          <a:xfrm>
            <a:off x="2594671" y="4869160"/>
            <a:ext cx="817032" cy="102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/>
          <p:cNvCxnSpPr>
            <a:stCxn id="11" idx="6"/>
            <a:endCxn id="14" idx="2"/>
          </p:cNvCxnSpPr>
          <p:nvPr/>
        </p:nvCxnSpPr>
        <p:spPr>
          <a:xfrm>
            <a:off x="5688124" y="2978950"/>
            <a:ext cx="26977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Elipse 10"/>
          <p:cNvSpPr/>
          <p:nvPr/>
        </p:nvSpPr>
        <p:spPr>
          <a:xfrm>
            <a:off x="5580112" y="2924944"/>
            <a:ext cx="108012" cy="108012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/>
          <p:cNvSpPr/>
          <p:nvPr/>
        </p:nvSpPr>
        <p:spPr>
          <a:xfrm>
            <a:off x="8385922" y="2924944"/>
            <a:ext cx="108012" cy="108012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/>
          <p:cNvCxnSpPr>
            <a:stCxn id="17" idx="6"/>
            <a:endCxn id="18" idx="2"/>
          </p:cNvCxnSpPr>
          <p:nvPr/>
        </p:nvCxnSpPr>
        <p:spPr>
          <a:xfrm>
            <a:off x="5028515" y="5426353"/>
            <a:ext cx="22826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4920503" y="5372347"/>
            <a:ext cx="108012" cy="108012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/>
          <p:cNvSpPr/>
          <p:nvPr/>
        </p:nvSpPr>
        <p:spPr>
          <a:xfrm>
            <a:off x="5256781" y="5372347"/>
            <a:ext cx="108012" cy="108012"/>
          </a:xfrm>
          <a:prstGeom prst="ellipse">
            <a:avLst/>
          </a:prstGeom>
          <a:solidFill>
            <a:srgbClr val="00B0F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em curva para a direita 21"/>
          <p:cNvSpPr/>
          <p:nvPr/>
        </p:nvSpPr>
        <p:spPr>
          <a:xfrm rot="15922262">
            <a:off x="3887683" y="5123790"/>
            <a:ext cx="741577" cy="1943112"/>
          </a:xfrm>
          <a:prstGeom prst="curvedRightArrow">
            <a:avLst>
              <a:gd name="adj1" fmla="val 18152"/>
              <a:gd name="adj2" fmla="val 50000"/>
              <a:gd name="adj3" fmla="val 25000"/>
            </a:avLst>
          </a:prstGeom>
          <a:solidFill>
            <a:schemeClr val="bg1">
              <a:lumMod val="85000"/>
              <a:alpha val="38824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 em curva para a direita 24"/>
          <p:cNvSpPr/>
          <p:nvPr/>
        </p:nvSpPr>
        <p:spPr>
          <a:xfrm rot="16824590">
            <a:off x="4424424" y="2324045"/>
            <a:ext cx="986261" cy="2468593"/>
          </a:xfrm>
          <a:prstGeom prst="curvedRightArrow">
            <a:avLst>
              <a:gd name="adj1" fmla="val 18152"/>
              <a:gd name="adj2" fmla="val 50000"/>
              <a:gd name="adj3" fmla="val 25000"/>
            </a:avLst>
          </a:prstGeom>
          <a:solidFill>
            <a:schemeClr val="bg1">
              <a:lumMod val="85000"/>
              <a:alpha val="38824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 flipH="1">
            <a:off x="6047157" y="4918521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pic>
        <p:nvPicPr>
          <p:cNvPr id="27" name="Picture 3" descr="D:\Ansys\02 Curso\Aulas\04\foto1-125839403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4" t="26066" r="77576" b="63514"/>
          <a:stretch/>
        </p:blipFill>
        <p:spPr bwMode="auto">
          <a:xfrm>
            <a:off x="611560" y="4597679"/>
            <a:ext cx="1618114" cy="1657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/>
          <p:cNvSpPr txBox="1"/>
          <p:nvPr/>
        </p:nvSpPr>
        <p:spPr>
          <a:xfrm>
            <a:off x="251520" y="908720"/>
            <a:ext cx="262214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Exemplo típico: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Arial Black" panose="020B0A04020102020204" pitchFamily="34" charset="0"/>
              </a:rPr>
              <a:t>Viga muito curta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5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22" grpId="0" animBg="1"/>
      <p:bldP spid="25" grpId="0" animBg="1"/>
      <p:bldP spid="26" grpId="0" animBg="1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611559" y="980728"/>
            <a:ext cx="338437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Cargas no </a:t>
            </a:r>
            <a:r>
              <a:rPr lang="en-US" sz="2000" b="1" i="1" smtClean="0">
                <a:solidFill>
                  <a:schemeClr val="tx1"/>
                </a:solidFill>
                <a:latin typeface="Arial Narrow" pitchFamily="34" charset="0"/>
              </a:rPr>
              <a:t>Finite Element Model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1876425"/>
            <a:ext cx="404812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lipse 4"/>
          <p:cNvSpPr/>
          <p:nvPr/>
        </p:nvSpPr>
        <p:spPr>
          <a:xfrm>
            <a:off x="2673914" y="353551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3077084" y="4615632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3995936" y="4589754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5470600" y="3610520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4796650" y="2717546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/>
          <p:cNvSpPr/>
          <p:nvPr/>
        </p:nvSpPr>
        <p:spPr>
          <a:xfrm>
            <a:off x="4678512" y="2510148"/>
            <a:ext cx="28803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344578" y="1628800"/>
            <a:ext cx="19183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“</a:t>
            </a:r>
            <a:r>
              <a:rPr lang="en-US" sz="1600" smtClean="0">
                <a:solidFill>
                  <a:schemeClr val="tx1"/>
                </a:solidFill>
                <a:latin typeface="Arial Black" panose="020B0A04020102020204" pitchFamily="34" charset="0"/>
              </a:rPr>
              <a:t>LOAD KEYS</a:t>
            </a:r>
            <a:r>
              <a:rPr lang="en-US" sz="16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”</a:t>
            </a:r>
            <a:endParaRPr lang="pt-BR" sz="16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0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Ansys\03 PG\Pisos\Laje Mista\Ind\Images\SD-Trans-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57" y="692696"/>
            <a:ext cx="7643813" cy="573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7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902970"/>
            <a:ext cx="8412480" cy="50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9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2" y="1362075"/>
            <a:ext cx="4029075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8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Ansys\02 Curso\Aulas\04\Shell1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77" y="900094"/>
            <a:ext cx="6800045" cy="537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nsys\02 Curso\Aulas\04\Shell181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8041"/>
          <a:stretch/>
        </p:blipFill>
        <p:spPr bwMode="auto">
          <a:xfrm>
            <a:off x="1171977" y="1240459"/>
            <a:ext cx="6800045" cy="452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1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719235"/>
            <a:ext cx="53911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28" y="764704"/>
            <a:ext cx="539115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281131" y="734030"/>
            <a:ext cx="922717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Ex3.A1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539383" y="3565346"/>
            <a:ext cx="904825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Ex3.A2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2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90178"/>
            <a:ext cx="146685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3"/>
          <a:stretch/>
        </p:blipFill>
        <p:spPr bwMode="auto">
          <a:xfrm>
            <a:off x="1665734" y="4416244"/>
            <a:ext cx="2762250" cy="182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USERST~1\AppData\Local\Temp\FWTemp\0000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438630"/>
            <a:ext cx="8026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558800" y="1041807"/>
            <a:ext cx="772840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Ex3.B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51621"/>
            <a:ext cx="3886200" cy="547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789040"/>
            <a:ext cx="1808480" cy="27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USERST~1\AppData\Local\Temp\FWTemp\0000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320" y="2948032"/>
            <a:ext cx="3352800" cy="18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Users\USERST~1\AppData\Local\Temp\FWTemp\000000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80" y="4652352"/>
            <a:ext cx="291084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8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51520" y="1032991"/>
            <a:ext cx="844848" cy="307777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>
                <a:solidFill>
                  <a:schemeClr val="tx1"/>
                </a:solidFill>
                <a:latin typeface="Arial Black" panose="020B0A04020102020204" pitchFamily="34" charset="0"/>
              </a:rPr>
              <a:t>Ex3.C</a:t>
            </a:r>
            <a:endParaRPr lang="pt-BR" sz="14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7660" name="Picture 12" descr="C:\Users\USERST~1\AppData\Local\Temp\FWTemp\000000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20963"/>
            <a:ext cx="1554232" cy="23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Users\USERST~1\AppData\Local\Temp\FWTemp\0000000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385" y="764704"/>
            <a:ext cx="2033901" cy="19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9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2050" name="Picture 2" descr="http://cddcarqfeevale.files.wordpress.com/2012/04/laje-convencional-500.jpg?w=5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0"/>
            <a:ext cx="47625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ST~1\AppData\Local\Temp\FWTemp\0000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05" y="2420888"/>
            <a:ext cx="3253740" cy="3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 em curva para a direita 5"/>
          <p:cNvSpPr/>
          <p:nvPr/>
        </p:nvSpPr>
        <p:spPr>
          <a:xfrm rot="17591587">
            <a:off x="3245255" y="3961218"/>
            <a:ext cx="1320031" cy="3624141"/>
          </a:xfrm>
          <a:prstGeom prst="curvedRightArrow">
            <a:avLst>
              <a:gd name="adj1" fmla="val 18152"/>
              <a:gd name="adj2" fmla="val 50000"/>
              <a:gd name="adj3" fmla="val 25000"/>
            </a:avLst>
          </a:prstGeom>
          <a:solidFill>
            <a:schemeClr val="bg1">
              <a:lumMod val="85000"/>
              <a:alpha val="38824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 flipH="1">
            <a:off x="6576435" y="1124744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51520" y="908720"/>
            <a:ext cx="262214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Exemplo típico: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Arial Black" panose="020B0A04020102020204" pitchFamily="34" charset="0"/>
              </a:rPr>
              <a:t>Laje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25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074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60" y="836712"/>
            <a:ext cx="3086100" cy="286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Ansys\02 Curso\Aulas\04\A4-VigaAlveol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54" y="4011206"/>
            <a:ext cx="4028512" cy="255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 flipH="1">
            <a:off x="7380312" y="2564904"/>
            <a:ext cx="1215879" cy="1015663"/>
          </a:xfrm>
          <a:prstGeom prst="rect">
            <a:avLst/>
          </a:prstGeom>
          <a:solidFill>
            <a:srgbClr val="FFC9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6000" b="1" smtClean="0">
                <a:latin typeface="Arial Narrow" panose="020B0606020202030204" pitchFamily="34" charset="0"/>
              </a:rPr>
              <a:t>?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211960" y="908720"/>
            <a:ext cx="262214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Exemplo típico: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Arial Black" panose="020B0A04020102020204" pitchFamily="34" charset="0"/>
              </a:rPr>
              <a:t>Consolo de estrutura de aço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211960" y="4233282"/>
            <a:ext cx="2622149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Exemplo típico:</a:t>
            </a:r>
          </a:p>
          <a:p>
            <a:pPr algn="ctr"/>
            <a:r>
              <a:rPr lang="en-US" sz="2000" smtClean="0">
                <a:solidFill>
                  <a:schemeClr val="tx1"/>
                </a:solidFill>
                <a:latin typeface="Arial Black" panose="020B0A04020102020204" pitchFamily="34" charset="0"/>
              </a:rPr>
              <a:t>Viga alveolar</a:t>
            </a:r>
            <a:endParaRPr lang="pt-BR" sz="2000">
              <a:solidFill>
                <a:schemeClr val="tx1">
                  <a:lumMod val="65000"/>
                  <a:lumOff val="3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warrenphotographic.co.uk/photography/bigs/08080-Roman-Snail-shell-sectioned-white-backgrou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6"/>
          <a:stretch/>
        </p:blipFill>
        <p:spPr bwMode="auto">
          <a:xfrm>
            <a:off x="1465580" y="862018"/>
            <a:ext cx="6212840" cy="513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729778" y="1396807"/>
                <a:ext cx="1070043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𝑳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𝒃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≫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𝒕</m:t>
                      </m:r>
                    </m:oMath>
                  </m:oMathPara>
                </a14:m>
                <a:endParaRPr lang="pt-BR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8" y="1396807"/>
                <a:ext cx="107004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3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/>
          <p:cNvSpPr txBox="1"/>
          <p:nvPr/>
        </p:nvSpPr>
        <p:spPr>
          <a:xfrm>
            <a:off x="401179" y="892751"/>
            <a:ext cx="256084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Cascas &amp; Placas 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(Shells)</a:t>
            </a:r>
            <a:endParaRPr lang="pt-BR" sz="2000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72015" y="2542209"/>
            <a:ext cx="1753199" cy="3785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Black" panose="020B0A04020102020204" pitchFamily="34" charset="0"/>
              </a:rPr>
              <a:t>SHELL181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PLANE25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SHELL28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SHELL41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SHELL61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PLANE83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SURF154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SHELL163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PLANE182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PLANE183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SHELL208</a:t>
            </a:r>
          </a:p>
          <a:p>
            <a:pPr algn="ctr"/>
            <a:r>
              <a:rPr lang="en-US" sz="2000" smtClean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...</a:t>
            </a:r>
            <a:endParaRPr lang="pt-BR" sz="200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2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reviewcivilpe.com/pressfolder/wp-content/uploads/simple-beam-dist-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09435"/>
            <a:ext cx="4320480" cy="128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4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mdme.info/MEMmods/MEM30006A/Bending_Stress/Bending_Stress_files/beam_bend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57845"/>
            <a:ext cx="4124325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USERST~1\AppData\Local\Temp\FWTemp\0000000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73" b="22525"/>
          <a:stretch/>
        </p:blipFill>
        <p:spPr bwMode="auto">
          <a:xfrm>
            <a:off x="6177555" y="5283995"/>
            <a:ext cx="1264511" cy="67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7401691" y="5434750"/>
                <a:ext cx="469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691" y="5434750"/>
                <a:ext cx="46987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897635" y="5108758"/>
                <a:ext cx="56380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35" y="5108758"/>
                <a:ext cx="563808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02" name="Picture 10" descr="C:\Users\USERST~1\AppData\Local\Temp\FWTemp\000000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86" y="2799000"/>
            <a:ext cx="1773734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USERST~1\AppData\Local\Temp\FWTemp\0000000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490" y="2709000"/>
            <a:ext cx="146454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35696" y="3463445"/>
            <a:ext cx="1008112" cy="1820550"/>
          </a:xfrm>
          <a:prstGeom prst="rect">
            <a:avLst/>
          </a:prstGeom>
          <a:pattFill prst="lt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/>
          <p:cNvCxnSpPr>
            <a:endCxn id="2" idx="1"/>
          </p:cNvCxnSpPr>
          <p:nvPr/>
        </p:nvCxnSpPr>
        <p:spPr>
          <a:xfrm>
            <a:off x="1187624" y="4373720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endCxn id="2" idx="3"/>
          </p:cNvCxnSpPr>
          <p:nvPr/>
        </p:nvCxnSpPr>
        <p:spPr>
          <a:xfrm flipH="1">
            <a:off x="2843808" y="4373720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1835696" y="5373216"/>
                <a:ext cx="1070043" cy="1384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𝜺</m:t>
                      </m:r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𝑙𝑖𝑣𝑟𝑒</m:t>
                      </m:r>
                    </m:oMath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𝝈</m:t>
                      </m:r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𝑧𝑒𝑟𝑜</m:t>
                      </m:r>
                    </m:oMath>
                  </m:oMathPara>
                </a14:m>
                <a:endParaRPr lang="pt-B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373216"/>
                <a:ext cx="1070043" cy="1384995"/>
              </a:xfrm>
              <a:prstGeom prst="rect">
                <a:avLst/>
              </a:prstGeom>
              <a:blipFill rotWithShape="1">
                <a:blip r:embed="rId10"/>
                <a:stretch>
                  <a:fillRect l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ixaDeTexto 20"/>
          <p:cNvSpPr txBox="1"/>
          <p:nvPr/>
        </p:nvSpPr>
        <p:spPr>
          <a:xfrm>
            <a:off x="323528" y="836712"/>
            <a:ext cx="3816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tx1"/>
                </a:solidFill>
                <a:latin typeface="Arial Narrow" pitchFamily="34" charset="0"/>
              </a:rPr>
              <a:t>Barras 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(Resistência dos Materiais)</a:t>
            </a:r>
            <a:endParaRPr lang="pt-BR" sz="2000" b="1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237714" y="4222821"/>
            <a:ext cx="86409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Flexão</a:t>
            </a:r>
            <a:endParaRPr lang="pt-BR" sz="2000" i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7016639" y="4222821"/>
            <a:ext cx="101027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Cortante</a:t>
            </a:r>
            <a:endParaRPr lang="pt-BR" sz="2000" i="1">
              <a:solidFill>
                <a:schemeClr val="tx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4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" grpId="0" animBg="1"/>
      <p:bldP spid="20" grpId="0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test.classconnection.s3.amazonaws.com/168/flashcards/70168/png/screen_shot_2011-04-06_at_12.59.38_p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2" t="3745" b="7562"/>
          <a:stretch/>
        </p:blipFill>
        <p:spPr bwMode="auto">
          <a:xfrm>
            <a:off x="324343" y="2276872"/>
            <a:ext cx="4629095" cy="310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USERST~1\AppData\Local\Temp\FWTemp\000000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0192" y="4360854"/>
            <a:ext cx="1264511" cy="124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7420683" y="4941166"/>
                <a:ext cx="4698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683" y="4941166"/>
                <a:ext cx="46987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6982108" y="4221088"/>
                <a:ext cx="493981" cy="394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𝝈</m:t>
                          </m:r>
                        </m:e>
                        <m:sub>
                          <m:r>
                            <a:rPr lang="pt-BR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pt-BR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108" y="4221088"/>
                <a:ext cx="493981" cy="394788"/>
              </a:xfrm>
              <a:prstGeom prst="rect">
                <a:avLst/>
              </a:prstGeom>
              <a:blipFill rotWithShape="1">
                <a:blip r:embed="rId6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40565" y="4416717"/>
                <a:ext cx="56380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pt-BR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565" y="4416717"/>
                <a:ext cx="563808" cy="391261"/>
              </a:xfrm>
              <a:prstGeom prst="rect">
                <a:avLst/>
              </a:prstGeom>
              <a:blipFill rotWithShape="1"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/>
          <p:cNvSpPr txBox="1"/>
          <p:nvPr/>
        </p:nvSpPr>
        <p:spPr>
          <a:xfrm>
            <a:off x="5600299" y="3147012"/>
            <a:ext cx="266429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ELEMENTO DIFERENCIAL PLANO</a:t>
            </a:r>
            <a:endParaRPr lang="pt-BR" sz="1100" b="1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9222" name="Picture 6" descr="C:\Users\USERST~1\AppData\Local\Temp\FWTemp\0000000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87" y="836712"/>
            <a:ext cx="3982720" cy="214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115616" y="5310498"/>
                <a:ext cx="3672408" cy="13849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𝜺</m:t>
                      </m:r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𝑟𝑒𝑠𝑡𝑟𝑖𝑡𝑜</m:t>
                      </m:r>
                    </m:oMath>
                    <m:oMath xmlns:m="http://schemas.openxmlformats.org/officeDocument/2006/math"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𝝈</m:t>
                      </m:r>
                      <m:r>
                        <a:rPr lang="pt-BR" sz="28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𝑑𝑖𝑓𝑒𝑟𝑒𝑛𝑡𝑒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𝑑𝑒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 </m:t>
                      </m:r>
                      <m:r>
                        <a:rPr lang="pt-BR" sz="28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𝑧𝑒𝑟𝑜</m:t>
                      </m:r>
                    </m:oMath>
                  </m:oMathPara>
                </a14:m>
                <a:endParaRPr lang="pt-BR" sz="200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310498"/>
                <a:ext cx="3672408" cy="138499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835696" y="836712"/>
                <a:ext cx="1512168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4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𝝂</m:t>
                      </m:r>
                    </m:oMath>
                  </m:oMathPara>
                </a14:m>
                <a:endParaRPr lang="pt-BR" sz="3200">
                  <a:solidFill>
                    <a:srgbClr val="FF0000"/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836712"/>
                <a:ext cx="1512168" cy="101566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/>
          <p:cNvSpPr txBox="1"/>
          <p:nvPr/>
        </p:nvSpPr>
        <p:spPr>
          <a:xfrm>
            <a:off x="1259632" y="1713875"/>
            <a:ext cx="266429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COEFICIENTE DE POISSON</a:t>
            </a:r>
            <a:endParaRPr lang="pt-BR" sz="1100" b="1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39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3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USERST~1\AppData\Local\Temp\FWTemp\00000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879600"/>
            <a:ext cx="40513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01179" y="892751"/>
            <a:ext cx="2730661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DOF </a:t>
            </a:r>
            <a:r>
              <a:rPr lang="en-US" sz="2000" i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(Graus de Liberdade)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11560" y="1475237"/>
            <a:ext cx="2304256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1"/>
                </a:solidFill>
                <a:latin typeface="Arial Narrow" panose="020B0606020202030204" pitchFamily="34" charset="0"/>
              </a:rPr>
              <a:t>3 / nó:</a:t>
            </a:r>
          </a:p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deslocamentos em </a:t>
            </a:r>
            <a:r>
              <a:rPr lang="en-US" sz="1600" b="1" smtClean="0">
                <a:solidFill>
                  <a:schemeClr val="tx1"/>
                </a:solidFill>
                <a:latin typeface="Arial Narrow" panose="020B0606020202030204" pitchFamily="34" charset="0"/>
              </a:rPr>
              <a:t>X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US" sz="1600" b="1" smtClean="0">
                <a:solidFill>
                  <a:schemeClr val="tx1"/>
                </a:solidFill>
                <a:latin typeface="Arial Narrow" panose="020B0606020202030204" pitchFamily="34" charset="0"/>
              </a:rPr>
              <a:t>Y</a:t>
            </a:r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e </a:t>
            </a:r>
            <a:r>
              <a:rPr lang="en-US" sz="1600" b="1" smtClean="0">
                <a:solidFill>
                  <a:schemeClr val="tx1"/>
                </a:solidFill>
                <a:latin typeface="Arial Narrow" panose="020B0606020202030204" pitchFamily="34" charset="0"/>
              </a:rPr>
              <a:t>Z</a:t>
            </a:r>
            <a:endParaRPr lang="pt-BR" sz="1600" b="1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076056" y="1126464"/>
            <a:ext cx="1938573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Sistemas de Eixos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5510320" y="1477233"/>
                <a:ext cx="1070043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, </m:t>
                      </m:r>
                      <m:r>
                        <a:rPr lang="pt-BR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pt-BR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320" y="1477233"/>
                <a:ext cx="1070043" cy="1015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/>
          <p:cNvSpPr txBox="1"/>
          <p:nvPr/>
        </p:nvSpPr>
        <p:spPr>
          <a:xfrm>
            <a:off x="6436206" y="1654678"/>
            <a:ext cx="18769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global (padrão)</a:t>
            </a:r>
            <a:endParaRPr lang="pt-BR" sz="14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6242932" y="2106978"/>
            <a:ext cx="264954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local (explicitamente declarado)</a:t>
            </a:r>
            <a:endParaRPr lang="pt-BR" sz="140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01179" y="4733170"/>
            <a:ext cx="2226605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Orientação da Normal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pic>
        <p:nvPicPr>
          <p:cNvPr id="5124" name="Picture 4" descr="http://www.writeforhr.com/wp-content/uploads/2010/04/Think-Positive-300x29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6" y="5229200"/>
            <a:ext cx="1428750" cy="142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05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0" grpId="0"/>
      <p:bldP spid="11" grpId="0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1.bp.blogspot.com/_x87k-xdEFsk/TOmwk6o3qdI/AAAAAAAAArY/Ldf0QoeWkSY/s1600/layered+cake+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36579"/>
            <a:ext cx="4762500" cy="317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3347864" y="4592108"/>
            <a:ext cx="1944216" cy="25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ANSYS</a:t>
            </a:r>
            <a:r>
              <a:rPr lang="en-US" sz="1050" b="1" smtClean="0">
                <a:solidFill>
                  <a:schemeClr val="bg2">
                    <a:lumMod val="25000"/>
                  </a:schemeClr>
                </a:solidFill>
                <a:latin typeface="Segoe Print" panose="02000600000000000000" pitchFamily="2" charset="0"/>
              </a:rPr>
              <a:t> multilayer section</a:t>
            </a:r>
            <a:endParaRPr lang="pt-BR" sz="1000" b="1">
              <a:solidFill>
                <a:schemeClr val="bg2">
                  <a:lumMod val="25000"/>
                </a:schemeClr>
              </a:solidFill>
              <a:latin typeface="Segoe Print" panose="02000600000000000000" pitchFamily="2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3347864" y="4912018"/>
            <a:ext cx="1584176" cy="0"/>
          </a:xfrm>
          <a:prstGeom prst="lin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/>
        </p:nvSpPr>
        <p:spPr>
          <a:xfrm>
            <a:off x="0" y="-2515"/>
            <a:ext cx="9144000" cy="52322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tx2">
                    <a:lumMod val="75000"/>
                  </a:schemeClr>
                </a:solidFill>
                <a:latin typeface="BankGothic Lt BT" pitchFamily="34" charset="0"/>
              </a:rPr>
              <a:t>SHELL181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BankGothic Lt BT" pitchFamily="34" charset="0"/>
            </a:endParaRPr>
          </a:p>
        </p:txBody>
      </p:sp>
      <p:pic>
        <p:nvPicPr>
          <p:cNvPr id="7" name="Picture 2" descr="http://mwrf.com/site-files/mwrf.com/files/uploads/2012/07/ANSYS%20logo_shadow%20lef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1"/>
          <a:stretch/>
        </p:blipFill>
        <p:spPr bwMode="auto">
          <a:xfrm>
            <a:off x="7668342" y="6327861"/>
            <a:ext cx="1475657" cy="53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regosearch.com/_images/articles/Lift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" t="9104" r="2036" b="9670"/>
          <a:stretch/>
        </p:blipFill>
        <p:spPr bwMode="auto">
          <a:xfrm>
            <a:off x="5317506" y="2191109"/>
            <a:ext cx="3657601" cy="247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2007011" y="1196752"/>
            <a:ext cx="1251517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“</a:t>
            </a:r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Multilayer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”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606247" y="1196752"/>
            <a:ext cx="108011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“</a:t>
            </a:r>
            <a:r>
              <a:rPr lang="en-US" sz="2000" smtClean="0">
                <a:solidFill>
                  <a:schemeClr val="tx1"/>
                </a:solidFill>
                <a:latin typeface="Arial Narrow" pitchFamily="34" charset="0"/>
              </a:rPr>
              <a:t>Tapered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itchFamily="34" charset="0"/>
              </a:rPr>
              <a:t>”</a:t>
            </a:r>
            <a:endParaRPr lang="pt-BR" sz="2000" i="1">
              <a:solidFill>
                <a:schemeClr val="tx1">
                  <a:lumMod val="50000"/>
                  <a:lumOff val="50000"/>
                </a:schemeClr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5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5641</TotalTime>
  <Words>388</Words>
  <Application>Microsoft Office PowerPoint</Application>
  <PresentationFormat>Apresentação na tela (4:3)</PresentationFormat>
  <Paragraphs>166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Arial Narrow</vt:lpstr>
      <vt:lpstr>BankGothic Lt BT</vt:lpstr>
      <vt:lpstr>Calibri</vt:lpstr>
      <vt:lpstr>Cambria Math</vt:lpstr>
      <vt:lpstr>ScriptC</vt:lpstr>
      <vt:lpstr>Segoe Print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UserStone</dc:creator>
  <cp:lastModifiedBy>MrStone</cp:lastModifiedBy>
  <cp:revision>174</cp:revision>
  <dcterms:created xsi:type="dcterms:W3CDTF">2013-05-31T02:03:12Z</dcterms:created>
  <dcterms:modified xsi:type="dcterms:W3CDTF">2019-03-25T19:03:24Z</dcterms:modified>
</cp:coreProperties>
</file>